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8" r:id="rId3"/>
    <p:sldId id="273" r:id="rId4"/>
    <p:sldId id="262" r:id="rId5"/>
    <p:sldId id="261" r:id="rId6"/>
    <p:sldId id="259" r:id="rId7"/>
    <p:sldId id="260" r:id="rId8"/>
    <p:sldId id="263" r:id="rId9"/>
    <p:sldId id="264" r:id="rId10"/>
    <p:sldId id="271" r:id="rId11"/>
    <p:sldId id="269" r:id="rId12"/>
    <p:sldId id="266" r:id="rId13"/>
    <p:sldId id="274" r:id="rId14"/>
    <p:sldId id="268" r:id="rId15"/>
    <p:sldId id="270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4" autoAdjust="0"/>
    <p:restoredTop sz="94660"/>
  </p:normalViewPr>
  <p:slideViewPr>
    <p:cSldViewPr snapToGrid="0">
      <p:cViewPr>
        <p:scale>
          <a:sx n="75" d="100"/>
          <a:sy n="75" d="100"/>
        </p:scale>
        <p:origin x="-546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0604F4-380A-4593-8582-47F120F44F73}" type="doc">
      <dgm:prSet loTypeId="urn:microsoft.com/office/officeart/2005/8/layout/default#1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94FAACDA-031A-48B9-954B-090243FEC001}">
      <dgm:prSet/>
      <dgm:spPr>
        <a:solidFill>
          <a:schemeClr val="lt1">
            <a:hueOff val="0"/>
            <a:satOff val="0"/>
            <a:lumOff val="0"/>
            <a:alpha val="85000"/>
          </a:schemeClr>
        </a:solidFill>
      </dgm:spPr>
      <dgm:t>
        <a:bodyPr/>
        <a:lstStyle/>
        <a:p>
          <a:r>
            <a:rPr lang="es-ES" dirty="0"/>
            <a:t>Muy baja corriente de arranque (</a:t>
          </a:r>
          <a:r>
            <a:rPr lang="es-ES" dirty="0" err="1"/>
            <a:t>Inrush</a:t>
          </a:r>
          <a:r>
            <a:rPr lang="es-ES" dirty="0"/>
            <a:t> &lt; 1A).</a:t>
          </a:r>
        </a:p>
      </dgm:t>
    </dgm:pt>
    <dgm:pt modelId="{80D558C4-EE6B-47C4-A3C1-2C34106505FE}" type="parTrans" cxnId="{F159F122-E75A-40FE-BE43-3F2D492679F7}">
      <dgm:prSet/>
      <dgm:spPr/>
      <dgm:t>
        <a:bodyPr/>
        <a:lstStyle/>
        <a:p>
          <a:endParaRPr lang="es-ES"/>
        </a:p>
      </dgm:t>
    </dgm:pt>
    <dgm:pt modelId="{9A2A4473-D7C5-4BF8-B900-A1B5EF86CBA1}" type="sibTrans" cxnId="{F159F122-E75A-40FE-BE43-3F2D492679F7}">
      <dgm:prSet/>
      <dgm:spPr/>
      <dgm:t>
        <a:bodyPr/>
        <a:lstStyle/>
        <a:p>
          <a:endParaRPr lang="es-ES"/>
        </a:p>
      </dgm:t>
    </dgm:pt>
    <dgm:pt modelId="{C7D74014-6CE6-4191-BB60-D98387F39C62}">
      <dgm:prSet/>
      <dgm:spPr>
        <a:solidFill>
          <a:schemeClr val="lt1">
            <a:hueOff val="0"/>
            <a:satOff val="0"/>
            <a:lumOff val="0"/>
            <a:alpha val="85000"/>
          </a:schemeClr>
        </a:solidFill>
      </dgm:spPr>
      <dgm:t>
        <a:bodyPr/>
        <a:lstStyle/>
        <a:p>
          <a:r>
            <a:rPr lang="es-ES" dirty="0"/>
            <a:t>Comunicación integrada y bidireccional por el hilo eléctrico (PLC).</a:t>
          </a:r>
        </a:p>
      </dgm:t>
    </dgm:pt>
    <dgm:pt modelId="{6A4AFB21-7ECF-4D1E-B438-E82D5EA6F24C}" type="parTrans" cxnId="{C77842DA-E12B-45EA-A8BA-AAC232EBC771}">
      <dgm:prSet/>
      <dgm:spPr/>
      <dgm:t>
        <a:bodyPr/>
        <a:lstStyle/>
        <a:p>
          <a:endParaRPr lang="es-ES"/>
        </a:p>
      </dgm:t>
    </dgm:pt>
    <dgm:pt modelId="{9F350374-E3DC-4754-81CE-85094FBAA211}" type="sibTrans" cxnId="{C77842DA-E12B-45EA-A8BA-AAC232EBC771}">
      <dgm:prSet/>
      <dgm:spPr/>
      <dgm:t>
        <a:bodyPr/>
        <a:lstStyle/>
        <a:p>
          <a:endParaRPr lang="es-ES"/>
        </a:p>
      </dgm:t>
    </dgm:pt>
    <dgm:pt modelId="{9B518FD0-6772-4017-9CC7-FEFF77C40042}">
      <dgm:prSet/>
      <dgm:spPr>
        <a:solidFill>
          <a:schemeClr val="lt1">
            <a:hueOff val="0"/>
            <a:satOff val="0"/>
            <a:lumOff val="0"/>
            <a:alpha val="85000"/>
          </a:schemeClr>
        </a:solidFill>
      </dgm:spPr>
      <dgm:t>
        <a:bodyPr/>
        <a:lstStyle/>
        <a:p>
          <a:r>
            <a:rPr lang="es-ES"/>
            <a:t>Inteligencia a bordo</a:t>
          </a:r>
        </a:p>
      </dgm:t>
    </dgm:pt>
    <dgm:pt modelId="{DC29BB05-8894-4408-9117-91593BA13F2E}" type="parTrans" cxnId="{C14FE279-F5D3-42AE-B89D-9940900A8681}">
      <dgm:prSet/>
      <dgm:spPr/>
      <dgm:t>
        <a:bodyPr/>
        <a:lstStyle/>
        <a:p>
          <a:endParaRPr lang="es-ES"/>
        </a:p>
      </dgm:t>
    </dgm:pt>
    <dgm:pt modelId="{69436669-3A47-4D37-AF1E-2FD52A267525}" type="sibTrans" cxnId="{C14FE279-F5D3-42AE-B89D-9940900A8681}">
      <dgm:prSet/>
      <dgm:spPr/>
      <dgm:t>
        <a:bodyPr/>
        <a:lstStyle/>
        <a:p>
          <a:endParaRPr lang="es-ES"/>
        </a:p>
      </dgm:t>
    </dgm:pt>
    <dgm:pt modelId="{A2676C2D-84FA-4262-8858-27A7595C1A1F}">
      <dgm:prSet/>
      <dgm:spPr>
        <a:solidFill>
          <a:schemeClr val="lt1">
            <a:hueOff val="0"/>
            <a:satOff val="0"/>
            <a:lumOff val="0"/>
            <a:alpha val="85000"/>
          </a:schemeClr>
        </a:solidFill>
      </dgm:spPr>
      <dgm:t>
        <a:bodyPr/>
        <a:lstStyle/>
        <a:p>
          <a:r>
            <a:rPr lang="es-ES" dirty="0"/>
            <a:t>Muy baja distorsión (PF &gt; 99,3%, THDI &lt; 7%).</a:t>
          </a:r>
        </a:p>
      </dgm:t>
    </dgm:pt>
    <dgm:pt modelId="{125B5062-D556-42E0-9446-D69FF2DE0F3B}" type="sibTrans" cxnId="{15A9F889-38F8-4E6B-BA28-33C8082D8AD7}">
      <dgm:prSet/>
      <dgm:spPr/>
      <dgm:t>
        <a:bodyPr/>
        <a:lstStyle/>
        <a:p>
          <a:endParaRPr lang="es-ES"/>
        </a:p>
      </dgm:t>
    </dgm:pt>
    <dgm:pt modelId="{4B322F70-72EE-441F-915D-056882527178}" type="parTrans" cxnId="{15A9F889-38F8-4E6B-BA28-33C8082D8AD7}">
      <dgm:prSet/>
      <dgm:spPr/>
      <dgm:t>
        <a:bodyPr/>
        <a:lstStyle/>
        <a:p>
          <a:endParaRPr lang="es-ES"/>
        </a:p>
      </dgm:t>
    </dgm:pt>
    <dgm:pt modelId="{EA9B905F-7E3A-4450-AF73-487E2CD47730}" type="pres">
      <dgm:prSet presAssocID="{630604F4-380A-4593-8582-47F120F44F7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BBA753B-6703-47D9-B9F4-0C88174B80C9}" type="pres">
      <dgm:prSet presAssocID="{A2676C2D-84FA-4262-8858-27A7595C1A1F}" presName="node" presStyleLbl="node1" presStyleIdx="0" presStyleCnt="4" custScaleX="40448" custScaleY="1896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0B8668C-D45A-4744-A2AC-CDCE07B70D94}" type="pres">
      <dgm:prSet presAssocID="{125B5062-D556-42E0-9446-D69FF2DE0F3B}" presName="sibTrans" presStyleCnt="0"/>
      <dgm:spPr/>
    </dgm:pt>
    <dgm:pt modelId="{FC1F9645-45B1-44F8-9A1A-66287CCCE979}" type="pres">
      <dgm:prSet presAssocID="{94FAACDA-031A-48B9-954B-090243FEC001}" presName="node" presStyleLbl="node1" presStyleIdx="1" presStyleCnt="4" custScaleX="40683" custScaleY="1869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3DF1FF-4A8F-4B78-AF62-684FBD8BAB2E}" type="pres">
      <dgm:prSet presAssocID="{9A2A4473-D7C5-4BF8-B900-A1B5EF86CBA1}" presName="sibTrans" presStyleCnt="0"/>
      <dgm:spPr/>
    </dgm:pt>
    <dgm:pt modelId="{CF3DA7E4-88EE-4262-ADEC-E22ACADEC8D4}" type="pres">
      <dgm:prSet presAssocID="{C7D74014-6CE6-4191-BB60-D98387F39C62}" presName="node" presStyleLbl="node1" presStyleIdx="2" presStyleCnt="4" custScaleX="40448" custScaleY="1896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D543B65-EBA2-40BB-B0A5-7241BB421B4A}" type="pres">
      <dgm:prSet presAssocID="{9F350374-E3DC-4754-81CE-85094FBAA211}" presName="sibTrans" presStyleCnt="0"/>
      <dgm:spPr/>
    </dgm:pt>
    <dgm:pt modelId="{A6F31832-9D64-4776-9A79-441714975983}" type="pres">
      <dgm:prSet presAssocID="{9B518FD0-6772-4017-9CC7-FEFF77C40042}" presName="node" presStyleLbl="node1" presStyleIdx="3" presStyleCnt="4" custScaleX="40448" custScaleY="1896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1A1073A-6CFE-4F75-82B6-B0234A4DC096}" type="presOf" srcId="{94FAACDA-031A-48B9-954B-090243FEC001}" destId="{FC1F9645-45B1-44F8-9A1A-66287CCCE979}" srcOrd="0" destOrd="0" presId="urn:microsoft.com/office/officeart/2005/8/layout/default#1"/>
    <dgm:cxn modelId="{15A9F889-38F8-4E6B-BA28-33C8082D8AD7}" srcId="{630604F4-380A-4593-8582-47F120F44F73}" destId="{A2676C2D-84FA-4262-8858-27A7595C1A1F}" srcOrd="0" destOrd="0" parTransId="{4B322F70-72EE-441F-915D-056882527178}" sibTransId="{125B5062-D556-42E0-9446-D69FF2DE0F3B}"/>
    <dgm:cxn modelId="{3B01F217-EB36-44A5-B63B-2CE7CC46757E}" type="presOf" srcId="{C7D74014-6CE6-4191-BB60-D98387F39C62}" destId="{CF3DA7E4-88EE-4262-ADEC-E22ACADEC8D4}" srcOrd="0" destOrd="0" presId="urn:microsoft.com/office/officeart/2005/8/layout/default#1"/>
    <dgm:cxn modelId="{C14FE279-F5D3-42AE-B89D-9940900A8681}" srcId="{630604F4-380A-4593-8582-47F120F44F73}" destId="{9B518FD0-6772-4017-9CC7-FEFF77C40042}" srcOrd="3" destOrd="0" parTransId="{DC29BB05-8894-4408-9117-91593BA13F2E}" sibTransId="{69436669-3A47-4D37-AF1E-2FD52A267525}"/>
    <dgm:cxn modelId="{6DE23614-D2CB-4235-9433-DB6FF46EF13A}" type="presOf" srcId="{9B518FD0-6772-4017-9CC7-FEFF77C40042}" destId="{A6F31832-9D64-4776-9A79-441714975983}" srcOrd="0" destOrd="0" presId="urn:microsoft.com/office/officeart/2005/8/layout/default#1"/>
    <dgm:cxn modelId="{87F6E7C3-1204-4796-8D2B-355D9E936436}" type="presOf" srcId="{A2676C2D-84FA-4262-8858-27A7595C1A1F}" destId="{1BBA753B-6703-47D9-B9F4-0C88174B80C9}" srcOrd="0" destOrd="0" presId="urn:microsoft.com/office/officeart/2005/8/layout/default#1"/>
    <dgm:cxn modelId="{8116D067-3B3B-4ED1-A967-6CB9BCE6FCBE}" type="presOf" srcId="{630604F4-380A-4593-8582-47F120F44F73}" destId="{EA9B905F-7E3A-4450-AF73-487E2CD47730}" srcOrd="0" destOrd="0" presId="urn:microsoft.com/office/officeart/2005/8/layout/default#1"/>
    <dgm:cxn modelId="{C77842DA-E12B-45EA-A8BA-AAC232EBC771}" srcId="{630604F4-380A-4593-8582-47F120F44F73}" destId="{C7D74014-6CE6-4191-BB60-D98387F39C62}" srcOrd="2" destOrd="0" parTransId="{6A4AFB21-7ECF-4D1E-B438-E82D5EA6F24C}" sibTransId="{9F350374-E3DC-4754-81CE-85094FBAA211}"/>
    <dgm:cxn modelId="{F159F122-E75A-40FE-BE43-3F2D492679F7}" srcId="{630604F4-380A-4593-8582-47F120F44F73}" destId="{94FAACDA-031A-48B9-954B-090243FEC001}" srcOrd="1" destOrd="0" parTransId="{80D558C4-EE6B-47C4-A3C1-2C34106505FE}" sibTransId="{9A2A4473-D7C5-4BF8-B900-A1B5EF86CBA1}"/>
    <dgm:cxn modelId="{C93BEE34-BF78-4E39-955E-157C313EA68E}" type="presParOf" srcId="{EA9B905F-7E3A-4450-AF73-487E2CD47730}" destId="{1BBA753B-6703-47D9-B9F4-0C88174B80C9}" srcOrd="0" destOrd="0" presId="urn:microsoft.com/office/officeart/2005/8/layout/default#1"/>
    <dgm:cxn modelId="{A57070DB-EAD1-48DF-9EA2-BD535DCE7C7E}" type="presParOf" srcId="{EA9B905F-7E3A-4450-AF73-487E2CD47730}" destId="{50B8668C-D45A-4744-A2AC-CDCE07B70D94}" srcOrd="1" destOrd="0" presId="urn:microsoft.com/office/officeart/2005/8/layout/default#1"/>
    <dgm:cxn modelId="{45FD956E-AA36-40DB-8821-FC52B9A7E174}" type="presParOf" srcId="{EA9B905F-7E3A-4450-AF73-487E2CD47730}" destId="{FC1F9645-45B1-44F8-9A1A-66287CCCE979}" srcOrd="2" destOrd="0" presId="urn:microsoft.com/office/officeart/2005/8/layout/default#1"/>
    <dgm:cxn modelId="{9705F8D9-0249-4D88-A7E6-5FEADE1D9F3C}" type="presParOf" srcId="{EA9B905F-7E3A-4450-AF73-487E2CD47730}" destId="{303DF1FF-4A8F-4B78-AF62-684FBD8BAB2E}" srcOrd="3" destOrd="0" presId="urn:microsoft.com/office/officeart/2005/8/layout/default#1"/>
    <dgm:cxn modelId="{728A6600-046A-40FE-8377-588780C99E41}" type="presParOf" srcId="{EA9B905F-7E3A-4450-AF73-487E2CD47730}" destId="{CF3DA7E4-88EE-4262-ADEC-E22ACADEC8D4}" srcOrd="4" destOrd="0" presId="urn:microsoft.com/office/officeart/2005/8/layout/default#1"/>
    <dgm:cxn modelId="{2267ADCC-DFF2-48BE-81E8-B8B4BCE65321}" type="presParOf" srcId="{EA9B905F-7E3A-4450-AF73-487E2CD47730}" destId="{0D543B65-EBA2-40BB-B0A5-7241BB421B4A}" srcOrd="5" destOrd="0" presId="urn:microsoft.com/office/officeart/2005/8/layout/default#1"/>
    <dgm:cxn modelId="{C84D6F6C-FE5C-48F1-98F4-96FA099A41C2}" type="presParOf" srcId="{EA9B905F-7E3A-4450-AF73-487E2CD47730}" destId="{A6F31832-9D64-4776-9A79-441714975983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0604F4-380A-4593-8582-47F120F44F73}" type="doc">
      <dgm:prSet loTypeId="urn:microsoft.com/office/officeart/2005/8/layout/default#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ES"/>
        </a:p>
      </dgm:t>
    </dgm:pt>
    <dgm:pt modelId="{E6EB1B92-189A-47AF-9383-5848711A2BC4}">
      <dgm:prSet custT="1"/>
      <dgm:spPr>
        <a:solidFill>
          <a:schemeClr val="lt1">
            <a:hueOff val="0"/>
            <a:satOff val="0"/>
            <a:lumOff val="0"/>
            <a:alpha val="80000"/>
          </a:schemeClr>
        </a:solidFill>
      </dgm:spPr>
      <dgm:t>
        <a:bodyPr/>
        <a:lstStyle/>
        <a:p>
          <a:r>
            <a:rPr lang="es-ES" sz="2400" dirty="0" smtClean="0"/>
            <a:t>Múltiple </a:t>
          </a:r>
          <a:r>
            <a:rPr lang="es-ES" sz="2400" dirty="0"/>
            <a:t>nivel nocturno</a:t>
          </a:r>
        </a:p>
      </dgm:t>
    </dgm:pt>
    <dgm:pt modelId="{677951B0-154B-4775-AAF0-9AA9CB7FE385}" type="parTrans" cxnId="{AF90FA24-793A-4B10-AB18-C4F28669671D}">
      <dgm:prSet/>
      <dgm:spPr/>
      <dgm:t>
        <a:bodyPr/>
        <a:lstStyle/>
        <a:p>
          <a:endParaRPr lang="es-ES" sz="1400"/>
        </a:p>
      </dgm:t>
    </dgm:pt>
    <dgm:pt modelId="{DF45FD52-0F5F-4852-AB5D-6C66C57838BC}" type="sibTrans" cxnId="{AF90FA24-793A-4B10-AB18-C4F28669671D}">
      <dgm:prSet/>
      <dgm:spPr/>
      <dgm:t>
        <a:bodyPr/>
        <a:lstStyle/>
        <a:p>
          <a:endParaRPr lang="es-ES" sz="1400"/>
        </a:p>
      </dgm:t>
    </dgm:pt>
    <dgm:pt modelId="{F8EE1E25-DFC4-4980-B869-30335BC10D16}">
      <dgm:prSet custT="1"/>
      <dgm:spPr>
        <a:solidFill>
          <a:schemeClr val="lt1">
            <a:hueOff val="0"/>
            <a:satOff val="0"/>
            <a:lumOff val="0"/>
            <a:alpha val="80000"/>
          </a:schemeClr>
        </a:solidFill>
      </dgm:spPr>
      <dgm:t>
        <a:bodyPr/>
        <a:lstStyle/>
        <a:p>
          <a:r>
            <a:rPr lang="es-ES" sz="2400" dirty="0"/>
            <a:t>Compensación envejecimiento LEDs</a:t>
          </a:r>
        </a:p>
      </dgm:t>
    </dgm:pt>
    <dgm:pt modelId="{2CF9C036-6375-49F5-86C6-9665F998EF67}" type="parTrans" cxnId="{5523134D-892F-44D3-BE51-4B516907E0D5}">
      <dgm:prSet/>
      <dgm:spPr/>
      <dgm:t>
        <a:bodyPr/>
        <a:lstStyle/>
        <a:p>
          <a:endParaRPr lang="es-ES" sz="1400"/>
        </a:p>
      </dgm:t>
    </dgm:pt>
    <dgm:pt modelId="{BD0FA464-2FA6-42AE-8DB3-CF54219F8A47}" type="sibTrans" cxnId="{5523134D-892F-44D3-BE51-4B516907E0D5}">
      <dgm:prSet/>
      <dgm:spPr/>
      <dgm:t>
        <a:bodyPr/>
        <a:lstStyle/>
        <a:p>
          <a:endParaRPr lang="es-ES" sz="1400"/>
        </a:p>
      </dgm:t>
    </dgm:pt>
    <dgm:pt modelId="{A7E29917-B6DF-48E0-A6E8-74D63F60A1CB}">
      <dgm:prSet custT="1"/>
      <dgm:spPr>
        <a:solidFill>
          <a:schemeClr val="lt1">
            <a:hueOff val="0"/>
            <a:satOff val="0"/>
            <a:lumOff val="0"/>
            <a:alpha val="80000"/>
          </a:schemeClr>
        </a:solidFill>
      </dgm:spPr>
      <dgm:t>
        <a:bodyPr/>
        <a:lstStyle/>
        <a:p>
          <a:r>
            <a:rPr lang="es-ES" sz="2400" dirty="0"/>
            <a:t>Compensación desconexión de parte de los LEDs</a:t>
          </a:r>
        </a:p>
      </dgm:t>
    </dgm:pt>
    <dgm:pt modelId="{56D78790-413B-4AE9-9AAE-85DBF03280CA}" type="parTrans" cxnId="{6CEB5852-2773-4B1A-8212-348D062D545A}">
      <dgm:prSet/>
      <dgm:spPr/>
      <dgm:t>
        <a:bodyPr/>
        <a:lstStyle/>
        <a:p>
          <a:endParaRPr lang="es-ES" sz="1400"/>
        </a:p>
      </dgm:t>
    </dgm:pt>
    <dgm:pt modelId="{CBB7444E-E5A2-47AE-A7A7-8B0B10E9D043}" type="sibTrans" cxnId="{6CEB5852-2773-4B1A-8212-348D062D545A}">
      <dgm:prSet/>
      <dgm:spPr/>
      <dgm:t>
        <a:bodyPr/>
        <a:lstStyle/>
        <a:p>
          <a:endParaRPr lang="es-ES" sz="1400"/>
        </a:p>
      </dgm:t>
    </dgm:pt>
    <dgm:pt modelId="{7CE07BDF-8C0A-4485-A2CF-611458F68FEF}">
      <dgm:prSet custT="1"/>
      <dgm:spPr>
        <a:solidFill>
          <a:schemeClr val="lt1">
            <a:hueOff val="0"/>
            <a:satOff val="0"/>
            <a:lumOff val="0"/>
            <a:alpha val="80000"/>
          </a:schemeClr>
        </a:solidFill>
      </dgm:spPr>
      <dgm:t>
        <a:bodyPr/>
        <a:lstStyle/>
        <a:p>
          <a:r>
            <a:rPr lang="es-ES" sz="2400" dirty="0"/>
            <a:t>Detección emergencia con reducción de intensidad</a:t>
          </a:r>
        </a:p>
      </dgm:t>
    </dgm:pt>
    <dgm:pt modelId="{681C7473-8814-4104-A37A-B6D5AB781C51}" type="parTrans" cxnId="{DE534BC5-390A-4BEC-A6BF-C453B76F7FD4}">
      <dgm:prSet/>
      <dgm:spPr/>
      <dgm:t>
        <a:bodyPr/>
        <a:lstStyle/>
        <a:p>
          <a:endParaRPr lang="es-ES" sz="1400"/>
        </a:p>
      </dgm:t>
    </dgm:pt>
    <dgm:pt modelId="{A1A02398-F555-4601-8099-93F3DFF5884B}" type="sibTrans" cxnId="{DE534BC5-390A-4BEC-A6BF-C453B76F7FD4}">
      <dgm:prSet/>
      <dgm:spPr/>
      <dgm:t>
        <a:bodyPr/>
        <a:lstStyle/>
        <a:p>
          <a:endParaRPr lang="es-ES" sz="1400"/>
        </a:p>
      </dgm:t>
    </dgm:pt>
    <dgm:pt modelId="{4C67FE30-BC77-4136-ACBA-BB9584470D25}">
      <dgm:prSet custT="1"/>
      <dgm:spPr>
        <a:solidFill>
          <a:schemeClr val="lt1">
            <a:hueOff val="0"/>
            <a:satOff val="0"/>
            <a:lumOff val="0"/>
            <a:alpha val="80000"/>
          </a:schemeClr>
        </a:solidFill>
      </dgm:spPr>
      <dgm:t>
        <a:bodyPr/>
        <a:lstStyle/>
        <a:p>
          <a:r>
            <a:rPr lang="es-ES" sz="2400" dirty="0"/>
            <a:t>Control de presencia y luz ambiente</a:t>
          </a:r>
        </a:p>
      </dgm:t>
    </dgm:pt>
    <dgm:pt modelId="{0F805FAF-EBB2-43E0-9542-4636CB4C321D}" type="parTrans" cxnId="{FF663FDF-606A-4EE9-AAA1-58A0679AECF6}">
      <dgm:prSet/>
      <dgm:spPr/>
      <dgm:t>
        <a:bodyPr/>
        <a:lstStyle/>
        <a:p>
          <a:endParaRPr lang="es-ES" sz="1400"/>
        </a:p>
      </dgm:t>
    </dgm:pt>
    <dgm:pt modelId="{695357D1-074E-40BE-A089-7C2573A28B39}" type="sibTrans" cxnId="{FF663FDF-606A-4EE9-AAA1-58A0679AECF6}">
      <dgm:prSet/>
      <dgm:spPr/>
      <dgm:t>
        <a:bodyPr/>
        <a:lstStyle/>
        <a:p>
          <a:endParaRPr lang="es-ES" sz="1400"/>
        </a:p>
      </dgm:t>
    </dgm:pt>
    <dgm:pt modelId="{D3BD363C-A605-42B5-BC9E-66C9E17DB49B}">
      <dgm:prSet custT="1"/>
      <dgm:spPr>
        <a:solidFill>
          <a:schemeClr val="lt1">
            <a:hueOff val="0"/>
            <a:satOff val="0"/>
            <a:lumOff val="0"/>
            <a:alpha val="80000"/>
          </a:schemeClr>
        </a:solidFill>
      </dgm:spPr>
      <dgm:t>
        <a:bodyPr/>
        <a:lstStyle/>
        <a:p>
          <a:r>
            <a:rPr lang="es-ES" sz="2400" dirty="0"/>
            <a:t>Escenas y asistencia a </a:t>
          </a:r>
          <a:r>
            <a:rPr lang="es-ES" sz="2400" dirty="0" smtClean="0"/>
            <a:t>evacuación en emergencias</a:t>
          </a:r>
          <a:endParaRPr lang="es-ES" sz="2400" dirty="0"/>
        </a:p>
      </dgm:t>
    </dgm:pt>
    <dgm:pt modelId="{F510B443-155F-4CF4-9E44-8F506F07E069}" type="parTrans" cxnId="{BB2DF3C0-2A60-4BD3-98BC-23EB84A9EE17}">
      <dgm:prSet/>
      <dgm:spPr/>
      <dgm:t>
        <a:bodyPr/>
        <a:lstStyle/>
        <a:p>
          <a:endParaRPr lang="es-ES" sz="1400"/>
        </a:p>
      </dgm:t>
    </dgm:pt>
    <dgm:pt modelId="{C2540FDE-1CC2-4122-95B8-308D3C43B61E}" type="sibTrans" cxnId="{BB2DF3C0-2A60-4BD3-98BC-23EB84A9EE17}">
      <dgm:prSet/>
      <dgm:spPr/>
      <dgm:t>
        <a:bodyPr/>
        <a:lstStyle/>
        <a:p>
          <a:endParaRPr lang="es-ES" sz="1400"/>
        </a:p>
      </dgm:t>
    </dgm:pt>
    <dgm:pt modelId="{EA9B905F-7E3A-4450-AF73-487E2CD47730}" type="pres">
      <dgm:prSet presAssocID="{630604F4-380A-4593-8582-47F120F44F7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E4FFFDF-E237-4D56-96CD-2040063C9ED8}" type="pres">
      <dgm:prSet presAssocID="{E6EB1B92-189A-47AF-9383-5848711A2BC4}" presName="node" presStyleLbl="node1" presStyleIdx="0" presStyleCnt="6" custScaleY="6908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9D3C227-A799-4DD3-AA6C-F252EABB5343}" type="pres">
      <dgm:prSet presAssocID="{DF45FD52-0F5F-4852-AB5D-6C66C57838BC}" presName="sibTrans" presStyleCnt="0"/>
      <dgm:spPr/>
    </dgm:pt>
    <dgm:pt modelId="{4E59FDE9-AAA0-48AB-8AE9-E4060F63AFD7}" type="pres">
      <dgm:prSet presAssocID="{F8EE1E25-DFC4-4980-B869-30335BC10D16}" presName="node" presStyleLbl="node1" presStyleIdx="1" presStyleCnt="6" custScaleY="6908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18116E7-4BF4-4817-B919-740898598DBA}" type="pres">
      <dgm:prSet presAssocID="{BD0FA464-2FA6-42AE-8DB3-CF54219F8A47}" presName="sibTrans" presStyleCnt="0"/>
      <dgm:spPr/>
    </dgm:pt>
    <dgm:pt modelId="{C141720E-C326-4A62-A9AB-5BDDED4F4F77}" type="pres">
      <dgm:prSet presAssocID="{A7E29917-B6DF-48E0-A6E8-74D63F60A1CB}" presName="node" presStyleLbl="node1" presStyleIdx="2" presStyleCnt="6" custScaleY="6908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61748F-F5AF-4DAD-9647-8FE88089BDDB}" type="pres">
      <dgm:prSet presAssocID="{CBB7444E-E5A2-47AE-A7A7-8B0B10E9D043}" presName="sibTrans" presStyleCnt="0"/>
      <dgm:spPr/>
    </dgm:pt>
    <dgm:pt modelId="{6E9F030F-4646-41DC-B99D-7091A4B26FFE}" type="pres">
      <dgm:prSet presAssocID="{7CE07BDF-8C0A-4485-A2CF-611458F68FEF}" presName="node" presStyleLbl="node1" presStyleIdx="3" presStyleCnt="6" custScaleY="6908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664454-E247-4081-A7CC-5F8BE7829FD0}" type="pres">
      <dgm:prSet presAssocID="{A1A02398-F555-4601-8099-93F3DFF5884B}" presName="sibTrans" presStyleCnt="0"/>
      <dgm:spPr/>
    </dgm:pt>
    <dgm:pt modelId="{5F9FFB53-A996-4145-B8A5-8093873CF618}" type="pres">
      <dgm:prSet presAssocID="{4C67FE30-BC77-4136-ACBA-BB9584470D25}" presName="node" presStyleLbl="node1" presStyleIdx="4" presStyleCnt="6" custScaleY="6908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9527FDC-C41E-4481-9E70-176BA3EF9CA1}" type="pres">
      <dgm:prSet presAssocID="{695357D1-074E-40BE-A089-7C2573A28B39}" presName="sibTrans" presStyleCnt="0"/>
      <dgm:spPr/>
    </dgm:pt>
    <dgm:pt modelId="{4C2260FF-75C7-4E68-8E96-3929B5DBF1AC}" type="pres">
      <dgm:prSet presAssocID="{D3BD363C-A605-42B5-BC9E-66C9E17DB49B}" presName="node" presStyleLbl="node1" presStyleIdx="5" presStyleCnt="6" custScaleY="6908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8C0C6586-9DA6-454E-B306-143F4C78E288}" type="presOf" srcId="{F8EE1E25-DFC4-4980-B869-30335BC10D16}" destId="{4E59FDE9-AAA0-48AB-8AE9-E4060F63AFD7}" srcOrd="0" destOrd="0" presId="urn:microsoft.com/office/officeart/2005/8/layout/default#2"/>
    <dgm:cxn modelId="{FF663FDF-606A-4EE9-AAA1-58A0679AECF6}" srcId="{630604F4-380A-4593-8582-47F120F44F73}" destId="{4C67FE30-BC77-4136-ACBA-BB9584470D25}" srcOrd="4" destOrd="0" parTransId="{0F805FAF-EBB2-43E0-9542-4636CB4C321D}" sibTransId="{695357D1-074E-40BE-A089-7C2573A28B39}"/>
    <dgm:cxn modelId="{BB2DF3C0-2A60-4BD3-98BC-23EB84A9EE17}" srcId="{630604F4-380A-4593-8582-47F120F44F73}" destId="{D3BD363C-A605-42B5-BC9E-66C9E17DB49B}" srcOrd="5" destOrd="0" parTransId="{F510B443-155F-4CF4-9E44-8F506F07E069}" sibTransId="{C2540FDE-1CC2-4122-95B8-308D3C43B61E}"/>
    <dgm:cxn modelId="{5523134D-892F-44D3-BE51-4B516907E0D5}" srcId="{630604F4-380A-4593-8582-47F120F44F73}" destId="{F8EE1E25-DFC4-4980-B869-30335BC10D16}" srcOrd="1" destOrd="0" parTransId="{2CF9C036-6375-49F5-86C6-9665F998EF67}" sibTransId="{BD0FA464-2FA6-42AE-8DB3-CF54219F8A47}"/>
    <dgm:cxn modelId="{DE534BC5-390A-4BEC-A6BF-C453B76F7FD4}" srcId="{630604F4-380A-4593-8582-47F120F44F73}" destId="{7CE07BDF-8C0A-4485-A2CF-611458F68FEF}" srcOrd="3" destOrd="0" parTransId="{681C7473-8814-4104-A37A-B6D5AB781C51}" sibTransId="{A1A02398-F555-4601-8099-93F3DFF5884B}"/>
    <dgm:cxn modelId="{07CD69ED-5A35-4969-9E02-D54AA1A1E24F}" type="presOf" srcId="{4C67FE30-BC77-4136-ACBA-BB9584470D25}" destId="{5F9FFB53-A996-4145-B8A5-8093873CF618}" srcOrd="0" destOrd="0" presId="urn:microsoft.com/office/officeart/2005/8/layout/default#2"/>
    <dgm:cxn modelId="{1D959AA2-62BB-4BC0-960A-E07FF39214D0}" type="presOf" srcId="{7CE07BDF-8C0A-4485-A2CF-611458F68FEF}" destId="{6E9F030F-4646-41DC-B99D-7091A4B26FFE}" srcOrd="0" destOrd="0" presId="urn:microsoft.com/office/officeart/2005/8/layout/default#2"/>
    <dgm:cxn modelId="{54DF9B7E-3684-46D2-86B7-0A2D37F688BE}" type="presOf" srcId="{A7E29917-B6DF-48E0-A6E8-74D63F60A1CB}" destId="{C141720E-C326-4A62-A9AB-5BDDED4F4F77}" srcOrd="0" destOrd="0" presId="urn:microsoft.com/office/officeart/2005/8/layout/default#2"/>
    <dgm:cxn modelId="{2D8B3172-6FC8-4A68-ABD9-56ED58210EE9}" type="presOf" srcId="{D3BD363C-A605-42B5-BC9E-66C9E17DB49B}" destId="{4C2260FF-75C7-4E68-8E96-3929B5DBF1AC}" srcOrd="0" destOrd="0" presId="urn:microsoft.com/office/officeart/2005/8/layout/default#2"/>
    <dgm:cxn modelId="{8116D067-3B3B-4ED1-A967-6CB9BCE6FCBE}" type="presOf" srcId="{630604F4-380A-4593-8582-47F120F44F73}" destId="{EA9B905F-7E3A-4450-AF73-487E2CD47730}" srcOrd="0" destOrd="0" presId="urn:microsoft.com/office/officeart/2005/8/layout/default#2"/>
    <dgm:cxn modelId="{D27E9FE9-06D8-41B6-92A8-6FD1BD34D2B4}" type="presOf" srcId="{E6EB1B92-189A-47AF-9383-5848711A2BC4}" destId="{9E4FFFDF-E237-4D56-96CD-2040063C9ED8}" srcOrd="0" destOrd="0" presId="urn:microsoft.com/office/officeart/2005/8/layout/default#2"/>
    <dgm:cxn modelId="{6CEB5852-2773-4B1A-8212-348D062D545A}" srcId="{630604F4-380A-4593-8582-47F120F44F73}" destId="{A7E29917-B6DF-48E0-A6E8-74D63F60A1CB}" srcOrd="2" destOrd="0" parTransId="{56D78790-413B-4AE9-9AAE-85DBF03280CA}" sibTransId="{CBB7444E-E5A2-47AE-A7A7-8B0B10E9D043}"/>
    <dgm:cxn modelId="{AF90FA24-793A-4B10-AB18-C4F28669671D}" srcId="{630604F4-380A-4593-8582-47F120F44F73}" destId="{E6EB1B92-189A-47AF-9383-5848711A2BC4}" srcOrd="0" destOrd="0" parTransId="{677951B0-154B-4775-AAF0-9AA9CB7FE385}" sibTransId="{DF45FD52-0F5F-4852-AB5D-6C66C57838BC}"/>
    <dgm:cxn modelId="{20A561EC-828D-4453-8791-6FE6CA5403AE}" type="presParOf" srcId="{EA9B905F-7E3A-4450-AF73-487E2CD47730}" destId="{9E4FFFDF-E237-4D56-96CD-2040063C9ED8}" srcOrd="0" destOrd="0" presId="urn:microsoft.com/office/officeart/2005/8/layout/default#2"/>
    <dgm:cxn modelId="{44B4EDF3-C510-428E-A3FF-79D922A567C0}" type="presParOf" srcId="{EA9B905F-7E3A-4450-AF73-487E2CD47730}" destId="{E9D3C227-A799-4DD3-AA6C-F252EABB5343}" srcOrd="1" destOrd="0" presId="urn:microsoft.com/office/officeart/2005/8/layout/default#2"/>
    <dgm:cxn modelId="{5F518158-1C5E-481D-AD24-5437DC4153FA}" type="presParOf" srcId="{EA9B905F-7E3A-4450-AF73-487E2CD47730}" destId="{4E59FDE9-AAA0-48AB-8AE9-E4060F63AFD7}" srcOrd="2" destOrd="0" presId="urn:microsoft.com/office/officeart/2005/8/layout/default#2"/>
    <dgm:cxn modelId="{66A218AA-0A55-422C-A3CF-EB1CC51CFB53}" type="presParOf" srcId="{EA9B905F-7E3A-4450-AF73-487E2CD47730}" destId="{318116E7-4BF4-4817-B919-740898598DBA}" srcOrd="3" destOrd="0" presId="urn:microsoft.com/office/officeart/2005/8/layout/default#2"/>
    <dgm:cxn modelId="{BCC55EFE-8A5C-413B-A46A-C3AD085D0189}" type="presParOf" srcId="{EA9B905F-7E3A-4450-AF73-487E2CD47730}" destId="{C141720E-C326-4A62-A9AB-5BDDED4F4F77}" srcOrd="4" destOrd="0" presId="urn:microsoft.com/office/officeart/2005/8/layout/default#2"/>
    <dgm:cxn modelId="{EFAA4ACE-9629-42E9-A11C-F653029E84FF}" type="presParOf" srcId="{EA9B905F-7E3A-4450-AF73-487E2CD47730}" destId="{0F61748F-F5AF-4DAD-9647-8FE88089BDDB}" srcOrd="5" destOrd="0" presId="urn:microsoft.com/office/officeart/2005/8/layout/default#2"/>
    <dgm:cxn modelId="{A8CE8426-CDFD-4EC4-BDCC-DA0B8816755C}" type="presParOf" srcId="{EA9B905F-7E3A-4450-AF73-487E2CD47730}" destId="{6E9F030F-4646-41DC-B99D-7091A4B26FFE}" srcOrd="6" destOrd="0" presId="urn:microsoft.com/office/officeart/2005/8/layout/default#2"/>
    <dgm:cxn modelId="{0AF85C50-DA01-4138-897C-0275D9B9BDAB}" type="presParOf" srcId="{EA9B905F-7E3A-4450-AF73-487E2CD47730}" destId="{ED664454-E247-4081-A7CC-5F8BE7829FD0}" srcOrd="7" destOrd="0" presId="urn:microsoft.com/office/officeart/2005/8/layout/default#2"/>
    <dgm:cxn modelId="{70B438C7-ED57-4EDF-976A-E29CA064B0B8}" type="presParOf" srcId="{EA9B905F-7E3A-4450-AF73-487E2CD47730}" destId="{5F9FFB53-A996-4145-B8A5-8093873CF618}" srcOrd="8" destOrd="0" presId="urn:microsoft.com/office/officeart/2005/8/layout/default#2"/>
    <dgm:cxn modelId="{27D0C0F9-7BE9-47AC-BE13-E32A215A12FA}" type="presParOf" srcId="{EA9B905F-7E3A-4450-AF73-487E2CD47730}" destId="{99527FDC-C41E-4481-9E70-176BA3EF9CA1}" srcOrd="9" destOrd="0" presId="urn:microsoft.com/office/officeart/2005/8/layout/default#2"/>
    <dgm:cxn modelId="{C582C7BB-8F8C-4011-A868-426E8B73CBF0}" type="presParOf" srcId="{EA9B905F-7E3A-4450-AF73-487E2CD47730}" destId="{4C2260FF-75C7-4E68-8E96-3929B5DBF1AC}" srcOrd="10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BA753B-6703-47D9-B9F4-0C88174B80C9}">
      <dsp:nvSpPr>
        <dsp:cNvPr id="0" name=""/>
        <dsp:cNvSpPr/>
      </dsp:nvSpPr>
      <dsp:spPr>
        <a:xfrm>
          <a:off x="489165" y="260589"/>
          <a:ext cx="4461779" cy="1255007"/>
        </a:xfrm>
        <a:prstGeom prst="rect">
          <a:avLst/>
        </a:prstGeom>
        <a:solidFill>
          <a:schemeClr val="lt1">
            <a:hueOff val="0"/>
            <a:satOff val="0"/>
            <a:lumOff val="0"/>
            <a:alpha val="85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Muy baja distorsión (PF &gt; 99,3%, THDI &lt; 7%).</a:t>
          </a:r>
        </a:p>
      </dsp:txBody>
      <dsp:txXfrm>
        <a:off x="489165" y="260589"/>
        <a:ext cx="4461779" cy="1255007"/>
      </dsp:txXfrm>
    </dsp:sp>
    <dsp:sp modelId="{FC1F9645-45B1-44F8-9A1A-66287CCCE979}">
      <dsp:nvSpPr>
        <dsp:cNvPr id="0" name=""/>
        <dsp:cNvSpPr/>
      </dsp:nvSpPr>
      <dsp:spPr>
        <a:xfrm>
          <a:off x="6054035" y="269293"/>
          <a:ext cx="4487702" cy="1237601"/>
        </a:xfrm>
        <a:prstGeom prst="rect">
          <a:avLst/>
        </a:prstGeom>
        <a:solidFill>
          <a:schemeClr val="lt1">
            <a:hueOff val="0"/>
            <a:satOff val="0"/>
            <a:lumOff val="0"/>
            <a:alpha val="85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Muy baja corriente de arranque (</a:t>
          </a:r>
          <a:r>
            <a:rPr lang="es-ES" sz="2500" kern="1200" dirty="0" err="1"/>
            <a:t>Inrush</a:t>
          </a:r>
          <a:r>
            <a:rPr lang="es-ES" sz="2500" kern="1200" dirty="0"/>
            <a:t> &lt; 1A).</a:t>
          </a:r>
        </a:p>
      </dsp:txBody>
      <dsp:txXfrm>
        <a:off x="6054035" y="269293"/>
        <a:ext cx="4487702" cy="1237601"/>
      </dsp:txXfrm>
    </dsp:sp>
    <dsp:sp modelId="{CF3DA7E4-88EE-4262-ADEC-E22ACADEC8D4}">
      <dsp:nvSpPr>
        <dsp:cNvPr id="0" name=""/>
        <dsp:cNvSpPr/>
      </dsp:nvSpPr>
      <dsp:spPr>
        <a:xfrm>
          <a:off x="502126" y="2618688"/>
          <a:ext cx="4461779" cy="1255007"/>
        </a:xfrm>
        <a:prstGeom prst="rect">
          <a:avLst/>
        </a:prstGeom>
        <a:solidFill>
          <a:schemeClr val="lt1">
            <a:hueOff val="0"/>
            <a:satOff val="0"/>
            <a:lumOff val="0"/>
            <a:alpha val="85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Comunicación integrada y bidireccional por el hilo eléctrico (PLC).</a:t>
          </a:r>
        </a:p>
      </dsp:txBody>
      <dsp:txXfrm>
        <a:off x="502126" y="2618688"/>
        <a:ext cx="4461779" cy="1255007"/>
      </dsp:txXfrm>
    </dsp:sp>
    <dsp:sp modelId="{A6F31832-9D64-4776-9A79-441714975983}">
      <dsp:nvSpPr>
        <dsp:cNvPr id="0" name=""/>
        <dsp:cNvSpPr/>
      </dsp:nvSpPr>
      <dsp:spPr>
        <a:xfrm>
          <a:off x="6066996" y="2618688"/>
          <a:ext cx="4461779" cy="1255007"/>
        </a:xfrm>
        <a:prstGeom prst="rect">
          <a:avLst/>
        </a:prstGeom>
        <a:solidFill>
          <a:schemeClr val="lt1">
            <a:hueOff val="0"/>
            <a:satOff val="0"/>
            <a:lumOff val="0"/>
            <a:alpha val="85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/>
            <a:t>Inteligencia a bordo</a:t>
          </a:r>
        </a:p>
      </dsp:txBody>
      <dsp:txXfrm>
        <a:off x="6066996" y="2618688"/>
        <a:ext cx="4461779" cy="12550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4FFFDF-E237-4D56-96CD-2040063C9ED8}">
      <dsp:nvSpPr>
        <dsp:cNvPr id="0" name=""/>
        <dsp:cNvSpPr/>
      </dsp:nvSpPr>
      <dsp:spPr>
        <a:xfrm>
          <a:off x="0" y="832077"/>
          <a:ext cx="3325996" cy="1378559"/>
        </a:xfrm>
        <a:prstGeom prst="rect">
          <a:avLst/>
        </a:prstGeom>
        <a:solidFill>
          <a:schemeClr val="lt1">
            <a:hueOff val="0"/>
            <a:satOff val="0"/>
            <a:lumOff val="0"/>
            <a:alpha val="80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Doble nivel nocturno</a:t>
          </a:r>
        </a:p>
      </dsp:txBody>
      <dsp:txXfrm>
        <a:off x="0" y="832077"/>
        <a:ext cx="3325996" cy="1378559"/>
      </dsp:txXfrm>
    </dsp:sp>
    <dsp:sp modelId="{4E59FDE9-AAA0-48AB-8AE9-E4060F63AFD7}">
      <dsp:nvSpPr>
        <dsp:cNvPr id="0" name=""/>
        <dsp:cNvSpPr/>
      </dsp:nvSpPr>
      <dsp:spPr>
        <a:xfrm>
          <a:off x="3658596" y="832077"/>
          <a:ext cx="3325996" cy="1378559"/>
        </a:xfrm>
        <a:prstGeom prst="rect">
          <a:avLst/>
        </a:prstGeom>
        <a:solidFill>
          <a:schemeClr val="lt1">
            <a:hueOff val="0"/>
            <a:satOff val="0"/>
            <a:lumOff val="0"/>
            <a:alpha val="80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Compensación envejecimiento LEDs</a:t>
          </a:r>
        </a:p>
      </dsp:txBody>
      <dsp:txXfrm>
        <a:off x="3658596" y="832077"/>
        <a:ext cx="3325996" cy="1378559"/>
      </dsp:txXfrm>
    </dsp:sp>
    <dsp:sp modelId="{C141720E-C326-4A62-A9AB-5BDDED4F4F77}">
      <dsp:nvSpPr>
        <dsp:cNvPr id="0" name=""/>
        <dsp:cNvSpPr/>
      </dsp:nvSpPr>
      <dsp:spPr>
        <a:xfrm>
          <a:off x="7317193" y="832077"/>
          <a:ext cx="3325996" cy="1378559"/>
        </a:xfrm>
        <a:prstGeom prst="rect">
          <a:avLst/>
        </a:prstGeom>
        <a:solidFill>
          <a:schemeClr val="lt1">
            <a:hueOff val="0"/>
            <a:satOff val="0"/>
            <a:lumOff val="0"/>
            <a:alpha val="80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Compensación desconexión de parte de los LEDs</a:t>
          </a:r>
        </a:p>
      </dsp:txBody>
      <dsp:txXfrm>
        <a:off x="7317193" y="832077"/>
        <a:ext cx="3325996" cy="1378559"/>
      </dsp:txXfrm>
    </dsp:sp>
    <dsp:sp modelId="{6E9F030F-4646-41DC-B99D-7091A4B26FFE}">
      <dsp:nvSpPr>
        <dsp:cNvPr id="0" name=""/>
        <dsp:cNvSpPr/>
      </dsp:nvSpPr>
      <dsp:spPr>
        <a:xfrm>
          <a:off x="0" y="2543236"/>
          <a:ext cx="3325996" cy="1378559"/>
        </a:xfrm>
        <a:prstGeom prst="rect">
          <a:avLst/>
        </a:prstGeom>
        <a:solidFill>
          <a:schemeClr val="lt1">
            <a:hueOff val="0"/>
            <a:satOff val="0"/>
            <a:lumOff val="0"/>
            <a:alpha val="80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Detección emergencia con reducción de intensidad</a:t>
          </a:r>
        </a:p>
      </dsp:txBody>
      <dsp:txXfrm>
        <a:off x="0" y="2543236"/>
        <a:ext cx="3325996" cy="1378559"/>
      </dsp:txXfrm>
    </dsp:sp>
    <dsp:sp modelId="{5F9FFB53-A996-4145-B8A5-8093873CF618}">
      <dsp:nvSpPr>
        <dsp:cNvPr id="0" name=""/>
        <dsp:cNvSpPr/>
      </dsp:nvSpPr>
      <dsp:spPr>
        <a:xfrm>
          <a:off x="3658596" y="2543236"/>
          <a:ext cx="3325996" cy="1378559"/>
        </a:xfrm>
        <a:prstGeom prst="rect">
          <a:avLst/>
        </a:prstGeom>
        <a:solidFill>
          <a:schemeClr val="lt1">
            <a:hueOff val="0"/>
            <a:satOff val="0"/>
            <a:lumOff val="0"/>
            <a:alpha val="80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Control de presencia y luz ambiente</a:t>
          </a:r>
        </a:p>
      </dsp:txBody>
      <dsp:txXfrm>
        <a:off x="3658596" y="2543236"/>
        <a:ext cx="3325996" cy="1378559"/>
      </dsp:txXfrm>
    </dsp:sp>
    <dsp:sp modelId="{4C2260FF-75C7-4E68-8E96-3929B5DBF1AC}">
      <dsp:nvSpPr>
        <dsp:cNvPr id="0" name=""/>
        <dsp:cNvSpPr/>
      </dsp:nvSpPr>
      <dsp:spPr>
        <a:xfrm>
          <a:off x="7317193" y="2543236"/>
          <a:ext cx="3325996" cy="1378559"/>
        </a:xfrm>
        <a:prstGeom prst="rect">
          <a:avLst/>
        </a:prstGeom>
        <a:solidFill>
          <a:schemeClr val="lt1">
            <a:hueOff val="0"/>
            <a:satOff val="0"/>
            <a:lumOff val="0"/>
            <a:alpha val="8000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/>
            <a:t>Escenas y asistencia a evacuación</a:t>
          </a:r>
        </a:p>
      </dsp:txBody>
      <dsp:txXfrm>
        <a:off x="7317193" y="2543236"/>
        <a:ext cx="3325996" cy="13785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99D4D0D-2821-4583-9CEC-661ED8F5A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A83197D-E124-4B5C-8576-2EDFB0369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CF9B629-C75D-44E6-A90B-2348DEA13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pPr/>
              <a:t>10/11/2022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1FEB406-7A54-4020-80D8-F484C8F11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0B02A23-8A87-4CF3-8B1F-F627DF3D0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210169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7760986-8994-462D-BB85-58827606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100BD922-F492-4F48-A198-DD744186DE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50D81D8-6621-47DE-BC13-F1D278A57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pPr/>
              <a:t>10/11/2022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EFCCFC6-E18C-44FE-B0D8-8CF937CAC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59ADC1B-FC12-443B-82E2-9BE8F4F98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7185653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056F844-634D-45A2-9BB4-89C325AAF5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F9089A1-C095-4348-8EB6-F7D8C3C80F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5B93D62-66E5-4D72-A9E8-375D71F2A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pPr/>
              <a:t>10/11/2022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6C44409-37A1-466F-8F40-EB574B315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A0DED9F-AECF-4D7B-BA8A-6586A849C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1121207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05FB8A4-0BD6-463D-AC48-7599A0338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01C2205-1A99-41CB-B261-02C8FFECDA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F905A2F-FE2C-435F-9539-F7344FF79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pPr/>
              <a:t>10/11/2022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54817D5-D83E-4833-ACF2-760C5FEBB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BD8A5F4-37C0-44E3-B634-974B6DA75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6623581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18DB275-E99C-4C6F-94D4-2BF7C9227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3580666-AE85-4198-AB1F-1DFC832FF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602A9D7-EC0B-46E6-B571-8671FF734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pPr/>
              <a:t>10/11/2022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F2A46F5-5BC7-4CAC-9C49-DA3167B32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F67BEC0-BE09-491E-A969-22A163325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704340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87BC23-84A8-428D-87BC-13BA891AE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20E8A1F-AEFD-4A6D-8C01-8D837C56B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21FA1D43-8EA3-45CA-8151-4D38B7F0F1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1D522AB-8542-4954-8D92-E28E24C72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pPr/>
              <a:t>10/11/2022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8D214FF-2B29-48DA-B022-136C5B7C2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5365DB10-87F6-456A-891D-EC3F362DF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169386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CF04197-3ABC-40E5-8C3D-55B41F58F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470B223-568A-41D5-8C93-B916BECFC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35F97A81-748F-4BF3-A3F7-E3F3387D0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56A7DD5-DD8E-47C8-8076-BDEA90DEF1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2105777B-B299-4181-B505-C563BD9722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893B9E4B-EDFC-4BBB-AF1B-5D63C8FDE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pPr/>
              <a:t>10/11/2022</a:t>
            </a:fld>
            <a:endParaRPr lang="en-U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290CD730-91FF-43F2-9374-00F794CE7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F729A9C0-6D1E-4290-BAC4-B0EEA78F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1708178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711A20-B9E1-4C61-B7B5-42C0718B5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0F84466-D01F-4E02-99CA-F40136114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pPr/>
              <a:t>10/11/2022</a:t>
            </a:fld>
            <a:endParaRPr lang="en-U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B9BF4AF9-CB6D-4585-B7C4-140E5F02E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EF82852C-2A53-42F2-9DDB-68C1D0457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432521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4A26A408-DC40-4AF0-8E8F-3E54EA950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pPr/>
              <a:t>10/11/2022</a:t>
            </a:fld>
            <a:endParaRPr lang="en-U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B23C27D4-1DFC-44D1-9736-88227EDC3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828EDFF-AC8F-4445-A4F9-F8595A9F7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6929321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14C1CAE-C999-4FFF-8E6D-57E230B58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B54DB59-CDE8-4F79-98C1-D5CFD4228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708571BE-BE3D-4BC0-9938-AFFF29A5B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4FD2B34-2411-46A3-B9F6-A8693FE6E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pPr/>
              <a:t>10/11/2022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6A42210-AD88-470E-B500-124B82282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8B939B4-C1B9-456F-9A6B-198CA8FD8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0974140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68DE903-256C-4CEA-9B0E-34782AE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344B8C1E-10B2-4059-92B6-097249DA66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99CBD46-A981-484E-9532-66A18E8010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113B8F77-155B-49F1-A806-B60D5776BC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pPr/>
              <a:t>10/11/2022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5B246B0-8896-49A0-A683-99A249653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184EFBE-4314-41C2-8D6E-ADC0EDEEB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5348987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153F4C2F-D7F8-4863-A5C9-66880B8CD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F66855E-2AEC-4818-830E-10AC1034E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1D631FC-3040-4A03-8D13-A33444ACF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pPr/>
              <a:t>10/11/2022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038DFDB-C3F8-422F-AED3-C2BF45B152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60B702A-21A7-4903-942E-823B6B2E21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1779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gumo\Google Drive\SPI\FotosPagWeb\SHUTTERSTOCK_LED_STREET_LIGHTS_NIGH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"/>
            <a:ext cx="12192001" cy="6865847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CC9C82F-E35E-4FC4-846D-EFF365ADD3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395" y="3728402"/>
            <a:ext cx="9144000" cy="2387600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FFFF"/>
                </a:solidFill>
                <a:latin typeface="Century Gothic" panose="020B0502020202020204" pitchFamily="34" charset="0"/>
              </a:rPr>
              <a:t>Solar </a:t>
            </a:r>
            <a:r>
              <a:rPr lang="es-ES" dirty="0">
                <a:solidFill>
                  <a:srgbClr val="FFFFFF"/>
                </a:solidFill>
                <a:latin typeface="Century Gothic" panose="020B0502020202020204" pitchFamily="34" charset="0"/>
                <a:cs typeface="Calibri Light" panose="020F0302020204030204" pitchFamily="34" charset="0"/>
              </a:rPr>
              <a:t>Power</a:t>
            </a:r>
            <a:r>
              <a:rPr lang="es-ES" dirty="0">
                <a:solidFill>
                  <a:srgbClr val="FFFFFF"/>
                </a:solidFill>
                <a:latin typeface="Century Gothic" panose="020B0502020202020204" pitchFamily="34" charset="0"/>
              </a:rPr>
              <a:t> Innovations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CCDDE8CA-3E78-41A2-87EF-443843094EF9}"/>
              </a:ext>
            </a:extLst>
          </p:cNvPr>
          <p:cNvSpPr txBox="1"/>
          <p:nvPr/>
        </p:nvSpPr>
        <p:spPr>
          <a:xfrm>
            <a:off x="625732" y="6070763"/>
            <a:ext cx="57407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Century Gothic" panose="020B0502020202020204" pitchFamily="34" charset="0"/>
              </a:rPr>
              <a:t>Eficiencia energética mediante tecnología</a:t>
            </a:r>
          </a:p>
          <a:p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C2F5E5C7-71DE-40D9-BFEF-4C6D94A81FDD}"/>
              </a:ext>
            </a:extLst>
          </p:cNvPr>
          <p:cNvSpPr txBox="1"/>
          <p:nvPr/>
        </p:nvSpPr>
        <p:spPr>
          <a:xfrm>
            <a:off x="10463514" y="6070763"/>
            <a:ext cx="1404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 smtClean="0"/>
              <a:t>Desde 2008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xmlns="" val="31662575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8E44FD2-24ED-4235-A20B-B9994FB8F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3812"/>
            <a:ext cx="10515600" cy="1325563"/>
          </a:xfrm>
        </p:spPr>
        <p:txBody>
          <a:bodyPr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Control Web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7E55768E-F8FC-4024-9B2E-F6622CD5A4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61416" y="1030147"/>
            <a:ext cx="5546318" cy="349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52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04190C-631C-4D6B-B6AA-12E754C0C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1DC6609-DFF4-4FCB-93E9-0DFC46AB51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C:\Users\agumo\Google Drive\SPI\FotosPagWeb\Drive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35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8776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341C07B6-C47D-4FCA-BF67-B21EF3F58D8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11812" r="26186"/>
          <a:stretch/>
        </p:blipFill>
        <p:spPr>
          <a:xfrm>
            <a:off x="5797543" y="10"/>
            <a:ext cx="6394152" cy="685799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54DDEBDD-D8BD-41A6-8A0D-B00E3768B0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501287D-8548-4185-9971-0E29D0C55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es-ES" dirty="0" smtClean="0">
                <a:solidFill>
                  <a:srgbClr val="000000"/>
                </a:solidFill>
              </a:rPr>
              <a:t>Driver con PLC integrado</a:t>
            </a:r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05EC67B-597B-4DEC-A267-5CBAF8926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997" y="2272143"/>
            <a:ext cx="4706803" cy="3788830"/>
          </a:xfrm>
        </p:spPr>
        <p:txBody>
          <a:bodyPr anchor="ctr">
            <a:normAutofit/>
          </a:bodyPr>
          <a:lstStyle/>
          <a:p>
            <a:r>
              <a:rPr lang="es-ES" sz="2000">
                <a:solidFill>
                  <a:srgbClr val="000000"/>
                </a:solidFill>
              </a:rPr>
              <a:t>Protocolo </a:t>
            </a:r>
            <a:r>
              <a:rPr lang="es-ES" sz="2000" smtClean="0">
                <a:solidFill>
                  <a:srgbClr val="000000"/>
                </a:solidFill>
              </a:rPr>
              <a:t>MODBUS mediante PLC</a:t>
            </a:r>
            <a:endParaRPr lang="es-ES" sz="2000" dirty="0">
              <a:solidFill>
                <a:srgbClr val="000000"/>
              </a:solidFill>
            </a:endParaRPr>
          </a:p>
          <a:p>
            <a:r>
              <a:rPr lang="es-ES" sz="2000" dirty="0">
                <a:solidFill>
                  <a:srgbClr val="000000"/>
                </a:solidFill>
              </a:rPr>
              <a:t>Detección por hardware de situaciones peligrosas</a:t>
            </a:r>
          </a:p>
          <a:p>
            <a:r>
              <a:rPr lang="es-ES" sz="2000" dirty="0" err="1">
                <a:solidFill>
                  <a:srgbClr val="000000"/>
                </a:solidFill>
              </a:rPr>
              <a:t>Scan</a:t>
            </a:r>
            <a:r>
              <a:rPr lang="es-ES" sz="2000" dirty="0">
                <a:solidFill>
                  <a:srgbClr val="000000"/>
                </a:solidFill>
              </a:rPr>
              <a:t> 3D con capacidad de analizar 225 luminarias en menos de 10 segundos:</a:t>
            </a:r>
          </a:p>
          <a:p>
            <a:pPr lvl="1"/>
            <a:r>
              <a:rPr lang="es-ES" sz="2000" dirty="0">
                <a:solidFill>
                  <a:srgbClr val="000000"/>
                </a:solidFill>
              </a:rPr>
              <a:t>Fallo u OK</a:t>
            </a:r>
          </a:p>
          <a:p>
            <a:pPr lvl="1"/>
            <a:r>
              <a:rPr lang="es-ES" sz="2000" dirty="0">
                <a:solidFill>
                  <a:srgbClr val="000000"/>
                </a:solidFill>
              </a:rPr>
              <a:t>Fase RST en donde está cada una</a:t>
            </a:r>
          </a:p>
          <a:p>
            <a:pPr lvl="1"/>
            <a:r>
              <a:rPr lang="es-ES" sz="2000" dirty="0" err="1">
                <a:solidFill>
                  <a:srgbClr val="000000"/>
                </a:solidFill>
              </a:rPr>
              <a:t>LíneaNeutro</a:t>
            </a:r>
            <a:r>
              <a:rPr lang="es-ES" sz="2000" dirty="0">
                <a:solidFill>
                  <a:srgbClr val="000000"/>
                </a:solidFill>
              </a:rPr>
              <a:t> o </a:t>
            </a:r>
            <a:r>
              <a:rPr lang="es-ES" sz="2000" dirty="0" err="1">
                <a:solidFill>
                  <a:srgbClr val="000000"/>
                </a:solidFill>
              </a:rPr>
              <a:t>NeutroLínea</a:t>
            </a:r>
            <a:endParaRPr lang="es-ES" sz="2000" dirty="0">
              <a:solidFill>
                <a:srgbClr val="000000"/>
              </a:solidFill>
            </a:endParaRPr>
          </a:p>
          <a:p>
            <a:r>
              <a:rPr lang="es-ES" sz="2000" dirty="0" err="1">
                <a:solidFill>
                  <a:srgbClr val="000000"/>
                </a:solidFill>
              </a:rPr>
              <a:t>Paralelizables</a:t>
            </a:r>
            <a:r>
              <a:rPr lang="es-ES" sz="2000" dirty="0">
                <a:solidFill>
                  <a:srgbClr val="000000"/>
                </a:solidFill>
              </a:rPr>
              <a:t>: Más potencia</a:t>
            </a:r>
          </a:p>
          <a:p>
            <a:endParaRPr lang="es-E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004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Concentrador trifásico con internet, PLC y reloj astronómico</a:t>
            </a:r>
            <a:endParaRPr lang="es-ES" dirty="0"/>
          </a:p>
        </p:txBody>
      </p:sp>
      <p:pic>
        <p:nvPicPr>
          <p:cNvPr id="4" name="Picture 2" descr="C:\Users\agumo\Google Drive\SPI\FotosPagWeb\Módem nuev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3431" y="1582737"/>
            <a:ext cx="7032624" cy="5275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0EBD098-D6AC-4F0D-B2B3-7472BAB6A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s-ES"/>
              <a:t>Concentrador 321 fases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E4A809D5-3600-46D4-A466-67F2349A54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A147D3B-D696-4EBD-A3FB-7121D409F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 lnSpcReduction="10000"/>
          </a:bodyPr>
          <a:lstStyle/>
          <a:p>
            <a:pPr marL="0" indent="0">
              <a:buClr>
                <a:srgbClr val="000000"/>
              </a:buClr>
              <a:buSzPct val="100000"/>
              <a:buNone/>
            </a:pPr>
            <a:r>
              <a:rPr lang="es-ES" sz="1700" dirty="0"/>
              <a:t>1. Reloj astronómico, con puesta en hora por internet, basado en GPS</a:t>
            </a:r>
          </a:p>
          <a:p>
            <a:pPr marL="0" indent="0">
              <a:buClr>
                <a:srgbClr val="000000"/>
              </a:buClr>
              <a:buSzPct val="100000"/>
              <a:buNone/>
            </a:pPr>
            <a:r>
              <a:rPr lang="es-ES" sz="1700" dirty="0"/>
              <a:t>2. Contactor ON-OFF con </a:t>
            </a:r>
            <a:r>
              <a:rPr lang="es-ES" sz="1700" dirty="0" err="1"/>
              <a:t>SoftSwitch</a:t>
            </a:r>
            <a:r>
              <a:rPr lang="es-ES" sz="1700" dirty="0"/>
              <a:t> (conmutación apoyada en electrónica IGBT). Cero desgaste de contactos.</a:t>
            </a:r>
          </a:p>
          <a:p>
            <a:pPr marL="0" indent="0">
              <a:buClr>
                <a:srgbClr val="000000"/>
              </a:buClr>
              <a:buSzPct val="100000"/>
              <a:buNone/>
            </a:pPr>
            <a:r>
              <a:rPr lang="es-ES" sz="1700" dirty="0"/>
              <a:t>3. Modem GPRS, con tecnología </a:t>
            </a:r>
            <a:r>
              <a:rPr lang="es-ES" sz="1700" dirty="0" err="1"/>
              <a:t>lowCost</a:t>
            </a:r>
            <a:r>
              <a:rPr lang="es-ES" sz="1700" dirty="0"/>
              <a:t> SIM</a:t>
            </a:r>
          </a:p>
          <a:p>
            <a:pPr marL="0" indent="0">
              <a:buClr>
                <a:srgbClr val="000000"/>
              </a:buClr>
              <a:buSzPct val="100000"/>
              <a:buNone/>
            </a:pPr>
            <a:r>
              <a:rPr lang="es-ES" sz="1700" dirty="0"/>
              <a:t>4. Modem PLC con “MODBUS OVER PLC”</a:t>
            </a:r>
          </a:p>
          <a:p>
            <a:pPr marL="0" indent="0">
              <a:buClr>
                <a:srgbClr val="000000"/>
              </a:buClr>
              <a:buSzPct val="100000"/>
              <a:buNone/>
            </a:pPr>
            <a:r>
              <a:rPr lang="es-ES" sz="1700" dirty="0"/>
              <a:t>5. MODBUS RS-485 “SCADA READY”</a:t>
            </a:r>
          </a:p>
          <a:p>
            <a:pPr marL="0" indent="0">
              <a:buClr>
                <a:srgbClr val="000000"/>
              </a:buClr>
              <a:buSzPct val="100000"/>
              <a:buNone/>
            </a:pPr>
            <a:r>
              <a:rPr lang="es-ES" sz="1700" dirty="0"/>
              <a:t>6. Entradas </a:t>
            </a:r>
            <a:r>
              <a:rPr lang="es-ES" sz="1700" dirty="0" smtClean="0"/>
              <a:t> y salidas digitales libes de tensión</a:t>
            </a:r>
            <a:endParaRPr lang="es-ES" sz="1700" dirty="0"/>
          </a:p>
          <a:p>
            <a:pPr marL="0" indent="0">
              <a:buClr>
                <a:srgbClr val="000000"/>
              </a:buClr>
              <a:buSzPct val="100000"/>
              <a:buNone/>
            </a:pPr>
            <a:r>
              <a:rPr lang="es-ES" sz="1700" dirty="0"/>
              <a:t>7. Configuración “</a:t>
            </a:r>
            <a:r>
              <a:rPr lang="es-ES" sz="1700" dirty="0" err="1"/>
              <a:t>Safe</a:t>
            </a:r>
            <a:r>
              <a:rPr lang="es-ES" sz="1700" dirty="0"/>
              <a:t> Bluetooth” desde APP </a:t>
            </a:r>
            <a:r>
              <a:rPr lang="es-ES" sz="1700" dirty="0" smtClean="0"/>
              <a:t>instalación</a:t>
            </a:r>
          </a:p>
          <a:p>
            <a:pPr marL="0" indent="0">
              <a:buClr>
                <a:srgbClr val="000000"/>
              </a:buClr>
              <a:buSzPct val="100000"/>
              <a:buNone/>
            </a:pPr>
            <a:r>
              <a:rPr lang="es-ES" sz="1700" dirty="0" smtClean="0"/>
              <a:t>8. VPN bajo demanda</a:t>
            </a:r>
            <a:endParaRPr lang="es-ES" sz="1700" dirty="0"/>
          </a:p>
          <a:p>
            <a:endParaRPr lang="es-ES" sz="17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5F913474-CD44-4957-B27A-4958E79650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07" r="25124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xmlns="" val="105816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>
            <a:extLst>
              <a:ext uri="{FF2B5EF4-FFF2-40B4-BE49-F238E27FC236}">
                <a16:creationId xmlns:a16="http://schemas.microsoft.com/office/drawing/2014/main" xmlns="" id="{6B2F8FB9-0D6A-4F59-8E40-276BD2BAFD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967339" y="1842056"/>
            <a:ext cx="8257321" cy="3173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279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E7E591F-6102-49FF-8A15-13A894086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Nuestros activos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427ED27-6DD1-405E-BA3B-E90BECD6B7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Drivers LED manejados por microprocesador nos diferencian de la </a:t>
            </a:r>
            <a:r>
              <a:rPr lang="es-ES" dirty="0" smtClean="0"/>
              <a:t>competencia al incluir la </a:t>
            </a:r>
            <a:r>
              <a:rPr lang="es-ES" dirty="0" err="1" smtClean="0"/>
              <a:t>telegestión</a:t>
            </a:r>
            <a:r>
              <a:rPr lang="es-ES" dirty="0" smtClean="0"/>
              <a:t> PLC dentro del driver y ahorrar costes</a:t>
            </a:r>
            <a:endParaRPr lang="es-ES" dirty="0"/>
          </a:p>
          <a:p>
            <a:r>
              <a:rPr lang="es-ES" dirty="0"/>
              <a:t>Mas de 250 Ayuntamientos con comunicación </a:t>
            </a:r>
            <a:r>
              <a:rPr lang="es-ES" dirty="0" smtClean="0"/>
              <a:t>PLC</a:t>
            </a:r>
            <a:endParaRPr lang="es-ES" dirty="0"/>
          </a:p>
          <a:p>
            <a:r>
              <a:rPr lang="es-ES" dirty="0"/>
              <a:t> Mas de 400.000 unidades vendidas en los últimos 5 años</a:t>
            </a:r>
          </a:p>
          <a:p>
            <a:r>
              <a:rPr lang="es-ES" dirty="0" err="1" smtClean="0"/>
              <a:t>Telegestión</a:t>
            </a:r>
            <a:r>
              <a:rPr lang="es-ES" dirty="0" smtClean="0"/>
              <a:t> centralizada</a:t>
            </a:r>
          </a:p>
          <a:p>
            <a:r>
              <a:rPr lang="es-ES" dirty="0" err="1" smtClean="0"/>
              <a:t>Telegestión</a:t>
            </a:r>
            <a:r>
              <a:rPr lang="es-ES" dirty="0" smtClean="0"/>
              <a:t> punto a punto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297507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C:\Users\agumo\Google Drive\SPI\FotosPagWeb\EsquemaPLCAmpliadoMa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0" y="1155700"/>
            <a:ext cx="11351558" cy="5035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20EB187-900F-4AF5-813B-101456D9FD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 descr="Imagen que contiene interior, tren, edificio, seguimiento&#10;&#10;Descripción generada automáticamente">
            <a:extLst>
              <a:ext uri="{FF2B5EF4-FFF2-40B4-BE49-F238E27FC236}">
                <a16:creationId xmlns:a16="http://schemas.microsoft.com/office/drawing/2014/main" xmlns="" id="{0C7C7A1A-120B-4E91-8C41-82EB3E702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95" r="551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A64D43F-3CF0-4EDE-BAB1-71F0DE90E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7349" y="1200152"/>
            <a:ext cx="6897171" cy="44576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8000">
                <a:solidFill>
                  <a:srgbClr val="FFFFFF"/>
                </a:solidFill>
              </a:rPr>
              <a:t>Nuestros Clientes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952F232-C39D-453A-A035-8B5A93A1F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963" y="1200152"/>
            <a:ext cx="2816535" cy="44576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r">
              <a:buNone/>
            </a:pPr>
            <a:r>
              <a:rPr lang="en-US">
                <a:solidFill>
                  <a:srgbClr val="FFFFFF"/>
                </a:solidFill>
              </a:rPr>
              <a:t>Metro de Madrid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624D17C8-E9C2-48A4-AA36-D7048A6CCC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055891" y="2286000"/>
            <a:ext cx="0" cy="22860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636837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E20EB187-900F-4AF5-813B-101456D9FD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2B64045E-7D22-4A7F-A9BD-7A00393AAAF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A64D43F-3CF0-4EDE-BAB1-71F0DE90E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7349" y="1200152"/>
            <a:ext cx="6897171" cy="44576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8000" dirty="0" err="1">
                <a:solidFill>
                  <a:srgbClr val="FFFFFF"/>
                </a:solidFill>
              </a:rPr>
              <a:t>Nuestros</a:t>
            </a:r>
            <a:r>
              <a:rPr lang="en-US" sz="8000" dirty="0">
                <a:solidFill>
                  <a:srgbClr val="FFFFFF"/>
                </a:solidFill>
              </a:rPr>
              <a:t> </a:t>
            </a:r>
            <a:r>
              <a:rPr lang="en-US" sz="8000" dirty="0" err="1">
                <a:solidFill>
                  <a:srgbClr val="FFFFFF"/>
                </a:solidFill>
              </a:rPr>
              <a:t>Clientes</a:t>
            </a:r>
            <a:endParaRPr lang="en-US" sz="8000" dirty="0">
              <a:solidFill>
                <a:srgbClr val="FFFFFF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952F232-C39D-453A-A035-8B5A93A1F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963" y="1200152"/>
            <a:ext cx="2816535" cy="44576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r">
              <a:buNone/>
            </a:pPr>
            <a:r>
              <a:rPr lang="en-US">
                <a:solidFill>
                  <a:srgbClr val="FFFFFF"/>
                </a:solidFill>
              </a:rPr>
              <a:t>Intercambiador Avenida de America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xmlns="" id="{624D17C8-E9C2-48A4-AA36-D7048A6CCC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055891" y="2286000"/>
            <a:ext cx="0" cy="22860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064271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20EB187-900F-4AF5-813B-101456D9FD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 descr="Imagen que contiene exterior, carretera, cielo, edificio&#10;&#10;Descripción generada automáticamente">
            <a:extLst>
              <a:ext uri="{FF2B5EF4-FFF2-40B4-BE49-F238E27FC236}">
                <a16:creationId xmlns:a16="http://schemas.microsoft.com/office/drawing/2014/main" xmlns="" id="{43D15192-4778-4371-A0A1-7CD84319FE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8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1765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A64D43F-3CF0-4EDE-BAB1-71F0DE90E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7349" y="1200152"/>
            <a:ext cx="6897171" cy="44576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8000">
                <a:solidFill>
                  <a:srgbClr val="FFFFFF"/>
                </a:solidFill>
              </a:rPr>
              <a:t>Nuestros Clientes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952F232-C39D-453A-A035-8B5A93A1F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963" y="1200152"/>
            <a:ext cx="2816535" cy="44576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r">
              <a:buNone/>
            </a:pPr>
            <a:r>
              <a:rPr lang="en-US">
                <a:solidFill>
                  <a:srgbClr val="FFFFFF"/>
                </a:solidFill>
              </a:rPr>
              <a:t>Banco de España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624D17C8-E9C2-48A4-AA36-D7048A6CCC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055891" y="2286000"/>
            <a:ext cx="0" cy="22860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650464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9DE43E3-F9DB-46B1-A9DA-5E82ACFCD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Nuestra tecnología</a:t>
            </a:r>
          </a:p>
        </p:txBody>
      </p:sp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xmlns="" id="{8B0DD96A-C1A5-480C-8E57-FB1F9AE83A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896627036"/>
              </p:ext>
            </p:extLst>
          </p:nvPr>
        </p:nvGraphicFramePr>
        <p:xfrm>
          <a:off x="741997" y="1843605"/>
          <a:ext cx="11030903" cy="4134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83948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1C1F2F-D0D0-4802-826C-25734F1AA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Alta Integración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750AE7F-7445-4C4E-8BE9-D79AD3A3F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8715" y="1496017"/>
            <a:ext cx="989457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s-ES" dirty="0"/>
              <a:t>Automatizaciones:</a:t>
            </a:r>
          </a:p>
          <a:p>
            <a:pPr marL="0" indent="0" algn="ctr">
              <a:buNone/>
            </a:pPr>
            <a:endParaRPr lang="es-ES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xmlns="" id="{0B859824-FE7B-4736-823B-E2D8FAB24D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617557694"/>
              </p:ext>
            </p:extLst>
          </p:nvPr>
        </p:nvGraphicFramePr>
        <p:xfrm>
          <a:off x="838200" y="1294749"/>
          <a:ext cx="10643190" cy="4753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84627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029CF9C-C257-46AA-B61F-17AA3425A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APP </a:t>
            </a:r>
            <a:r>
              <a:rPr lang="es-ES" dirty="0" err="1" smtClean="0"/>
              <a:t>Geolocalización</a:t>
            </a:r>
            <a:r>
              <a:rPr lang="es-ES" dirty="0" smtClean="0"/>
              <a:t>: Posiciona con toda exactitud las luminarias en el mapa</a:t>
            </a:r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3E95E29-0775-4ABB-B171-1FA2A96D04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3228208" y="1727474"/>
            <a:ext cx="2283458" cy="4969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7">
            <a:extLst>
              <a:ext uri="{FF2B5EF4-FFF2-40B4-BE49-F238E27FC236}">
                <a16:creationId xmlns:a16="http://schemas.microsoft.com/office/drawing/2014/main" xmlns="" id="{D77715E1-2627-4517-ABC9-D7B1C9890587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631801" y="1714774"/>
            <a:ext cx="2419904" cy="4969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B327039-DEDA-4586-A559-F288466A58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/>
            <a:alphaModFix/>
          </a:blip>
          <a:srcRect/>
          <a:stretch>
            <a:fillRect/>
          </a:stretch>
        </p:blipFill>
        <p:spPr>
          <a:xfrm>
            <a:off x="6501211" y="1718774"/>
            <a:ext cx="4249616" cy="2095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D6827B3-922A-4E3C-8EF9-A1D6B0CF6D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6611" y="4438205"/>
            <a:ext cx="4310246" cy="2042337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xmlns="" id="{2C364A06-FDE9-476E-8E16-9E1B2BD13B67}"/>
              </a:ext>
            </a:extLst>
          </p:cNvPr>
          <p:cNvSpPr/>
          <p:nvPr/>
        </p:nvSpPr>
        <p:spPr>
          <a:xfrm>
            <a:off x="5119502" y="3916078"/>
            <a:ext cx="6899779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prstClr val="black"/>
                </a:solidFill>
              </a:rPr>
              <a:t>Código de barras/LIFI, interiores ó exteriores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C40972F-84A0-4D0A-9B1A-E17AA48E1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3681" y="4127090"/>
            <a:ext cx="2316871" cy="2042337"/>
          </a:xfrm>
        </p:spPr>
        <p:txBody>
          <a:bodyPr>
            <a:normAutofit/>
          </a:bodyPr>
          <a:lstStyle/>
          <a:p>
            <a:pPr algn="ctr"/>
            <a:r>
              <a:rPr lang="pt-BR" sz="2400" dirty="0"/>
              <a:t>GPS + satélite + </a:t>
            </a:r>
            <a:r>
              <a:rPr lang="pt-BR" sz="2400" dirty="0" err="1"/>
              <a:t>StreetView</a:t>
            </a:r>
            <a:r>
              <a:rPr lang="pt-BR" sz="2400" dirty="0"/>
              <a:t> + </a:t>
            </a:r>
            <a:r>
              <a:rPr lang="pt-BR" sz="2400" dirty="0" err="1"/>
              <a:t>test</a:t>
            </a:r>
            <a:r>
              <a:rPr lang="pt-BR" sz="2400" dirty="0"/>
              <a:t> luminárias</a:t>
            </a:r>
          </a:p>
        </p:txBody>
      </p:sp>
    </p:spTree>
    <p:extLst>
      <p:ext uri="{BB962C8B-B14F-4D97-AF65-F5344CB8AC3E}">
        <p14:creationId xmlns:p14="http://schemas.microsoft.com/office/powerpoint/2010/main" xmlns="" val="335357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316</Words>
  <Application>Microsoft Office PowerPoint</Application>
  <PresentationFormat>Personalizado</PresentationFormat>
  <Paragraphs>50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Tema de Office</vt:lpstr>
      <vt:lpstr>Solar Power Innovations</vt:lpstr>
      <vt:lpstr>Nuestros activos</vt:lpstr>
      <vt:lpstr>Diapositiva 3</vt:lpstr>
      <vt:lpstr>Nuestros Clientes</vt:lpstr>
      <vt:lpstr>Nuestros Clientes</vt:lpstr>
      <vt:lpstr>Nuestros Clientes</vt:lpstr>
      <vt:lpstr>Nuestra tecnología</vt:lpstr>
      <vt:lpstr>Alta Integración</vt:lpstr>
      <vt:lpstr>APP Geolocalización: Posiciona con toda exactitud las luminarias en el mapa</vt:lpstr>
      <vt:lpstr>Control Web</vt:lpstr>
      <vt:lpstr>Diapositiva 11</vt:lpstr>
      <vt:lpstr>Driver con PLC integrado</vt:lpstr>
      <vt:lpstr>Concentrador trifásico con internet, PLC y reloj astronómico</vt:lpstr>
      <vt:lpstr>Concentrador 321 fases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Power Innovations</dc:title>
  <dc:creator>Adrián Arsuaga</dc:creator>
  <cp:lastModifiedBy>Usuario de Windows</cp:lastModifiedBy>
  <cp:revision>14</cp:revision>
  <dcterms:created xsi:type="dcterms:W3CDTF">2019-10-08T09:55:51Z</dcterms:created>
  <dcterms:modified xsi:type="dcterms:W3CDTF">2022-10-11T15:10:55Z</dcterms:modified>
</cp:coreProperties>
</file>